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7" autoAdjust="0"/>
    <p:restoredTop sz="94660"/>
  </p:normalViewPr>
  <p:slideViewPr>
    <p:cSldViewPr snapToGrid="0">
      <p:cViewPr varScale="1">
        <p:scale>
          <a:sx n="82" d="100"/>
          <a:sy n="82" d="100"/>
        </p:scale>
        <p:origin x="52" y="9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rilyn\Documents\Books\Physics%20of%20Computing\Figures\History\itr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transistor count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Sheet1!$A$2:$A$19</c:f>
              <c:numCache>
                <c:formatCode>General</c:formatCode>
                <c:ptCount val="18"/>
                <c:pt idx="0">
                  <c:v>1971</c:v>
                </c:pt>
                <c:pt idx="1">
                  <c:v>1974</c:v>
                </c:pt>
                <c:pt idx="2">
                  <c:v>1978</c:v>
                </c:pt>
                <c:pt idx="3">
                  <c:v>1979</c:v>
                </c:pt>
                <c:pt idx="4">
                  <c:v>1982</c:v>
                </c:pt>
                <c:pt idx="5">
                  <c:v>1985</c:v>
                </c:pt>
                <c:pt idx="6">
                  <c:v>1989</c:v>
                </c:pt>
                <c:pt idx="7">
                  <c:v>1993</c:v>
                </c:pt>
                <c:pt idx="8">
                  <c:v>1995</c:v>
                </c:pt>
                <c:pt idx="9">
                  <c:v>1997</c:v>
                </c:pt>
                <c:pt idx="10">
                  <c:v>1999</c:v>
                </c:pt>
                <c:pt idx="11">
                  <c:v>2002</c:v>
                </c:pt>
                <c:pt idx="12">
                  <c:v>2003</c:v>
                </c:pt>
                <c:pt idx="13">
                  <c:v>2004</c:v>
                </c:pt>
                <c:pt idx="14">
                  <c:v>2008</c:v>
                </c:pt>
                <c:pt idx="15">
                  <c:v>2010</c:v>
                </c:pt>
                <c:pt idx="16">
                  <c:v>2012</c:v>
                </c:pt>
                <c:pt idx="17">
                  <c:v>2014</c:v>
                </c:pt>
              </c:numCache>
            </c:numRef>
          </c:cat>
          <c:val>
            <c:numRef>
              <c:f>Sheet1!$B$2:$B$19</c:f>
              <c:numCache>
                <c:formatCode>General</c:formatCode>
                <c:ptCount val="18"/>
                <c:pt idx="0">
                  <c:v>2300</c:v>
                </c:pt>
                <c:pt idx="1">
                  <c:v>3500</c:v>
                </c:pt>
                <c:pt idx="2">
                  <c:v>29000</c:v>
                </c:pt>
                <c:pt idx="3">
                  <c:v>68000</c:v>
                </c:pt>
                <c:pt idx="4">
                  <c:v>134000</c:v>
                </c:pt>
                <c:pt idx="5">
                  <c:v>275000</c:v>
                </c:pt>
                <c:pt idx="6">
                  <c:v>1200000</c:v>
                </c:pt>
                <c:pt idx="7">
                  <c:v>3100000</c:v>
                </c:pt>
                <c:pt idx="8">
                  <c:v>5500000</c:v>
                </c:pt>
                <c:pt idx="9">
                  <c:v>7500000</c:v>
                </c:pt>
                <c:pt idx="10">
                  <c:v>9500000</c:v>
                </c:pt>
                <c:pt idx="11">
                  <c:v>55000000</c:v>
                </c:pt>
                <c:pt idx="12" formatCode="0.00E+00">
                  <c:v>220000000</c:v>
                </c:pt>
                <c:pt idx="13">
                  <c:v>592000000</c:v>
                </c:pt>
                <c:pt idx="14">
                  <c:v>758000000</c:v>
                </c:pt>
                <c:pt idx="15" formatCode="0.00E+00">
                  <c:v>1160000000</c:v>
                </c:pt>
                <c:pt idx="16" formatCode="0.00E+00">
                  <c:v>3100000000</c:v>
                </c:pt>
                <c:pt idx="17" formatCode="0.00E+00">
                  <c:v>4200000000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553788528"/>
        <c:axId val="553789312"/>
      </c:lineChart>
      <c:catAx>
        <c:axId val="553788528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b="1"/>
                  <a:t>Year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53789312"/>
        <c:crosses val="autoZero"/>
        <c:auto val="1"/>
        <c:lblAlgn val="ctr"/>
        <c:lblOffset val="100"/>
        <c:tickLblSkip val="2"/>
        <c:tickMarkSkip val="1"/>
        <c:noMultiLvlLbl val="0"/>
      </c:catAx>
      <c:valAx>
        <c:axId val="553789312"/>
        <c:scaling>
          <c:logBase val="10"/>
          <c:orientation val="minMax"/>
          <c:min val="1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b="1"/>
                  <a:t># transistors</a:t>
                </a:r>
              </a:p>
            </c:rich>
          </c:tx>
          <c:layout>
            <c:manualLayout>
              <c:xMode val="edge"/>
              <c:yMode val="edge"/>
              <c:x val="9.2592592592592587E-3"/>
              <c:y val="0.62939820022497184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5378852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lineMarker"/>
        <c:varyColors val="0"/>
        <c:ser>
          <c:idx val="0"/>
          <c:order val="0"/>
          <c:spPr>
            <a:ln w="28575">
              <a:noFill/>
            </a:ln>
          </c:spPr>
          <c:xVal>
            <c:numRef>
              <c:f>[itrs.xlsx]Sheet1!$B$6:$B$31</c:f>
              <c:numCache>
                <c:formatCode>General</c:formatCode>
                <c:ptCount val="26"/>
                <c:pt idx="0">
                  <c:v>2001</c:v>
                </c:pt>
                <c:pt idx="1">
                  <c:v>2002</c:v>
                </c:pt>
                <c:pt idx="2">
                  <c:v>2003</c:v>
                </c:pt>
                <c:pt idx="3">
                  <c:v>2004</c:v>
                </c:pt>
                <c:pt idx="4">
                  <c:v>2005</c:v>
                </c:pt>
                <c:pt idx="5">
                  <c:v>2006</c:v>
                </c:pt>
                <c:pt idx="6">
                  <c:v>2007</c:v>
                </c:pt>
                <c:pt idx="7">
                  <c:v>2008</c:v>
                </c:pt>
                <c:pt idx="8">
                  <c:v>2009</c:v>
                </c:pt>
                <c:pt idx="9">
                  <c:v>2010</c:v>
                </c:pt>
                <c:pt idx="10">
                  <c:v>2011</c:v>
                </c:pt>
                <c:pt idx="11">
                  <c:v>2012</c:v>
                </c:pt>
                <c:pt idx="12">
                  <c:v>2013</c:v>
                </c:pt>
                <c:pt idx="13">
                  <c:v>2014</c:v>
                </c:pt>
                <c:pt idx="14">
                  <c:v>2015</c:v>
                </c:pt>
                <c:pt idx="15">
                  <c:v>2016</c:v>
                </c:pt>
                <c:pt idx="16">
                  <c:v>2017</c:v>
                </c:pt>
                <c:pt idx="17">
                  <c:v>2018</c:v>
                </c:pt>
                <c:pt idx="18">
                  <c:v>2019</c:v>
                </c:pt>
                <c:pt idx="19">
                  <c:v>2020</c:v>
                </c:pt>
                <c:pt idx="20">
                  <c:v>2021</c:v>
                </c:pt>
                <c:pt idx="21">
                  <c:v>2022</c:v>
                </c:pt>
                <c:pt idx="22">
                  <c:v>2023</c:v>
                </c:pt>
                <c:pt idx="23">
                  <c:v>2024</c:v>
                </c:pt>
                <c:pt idx="24">
                  <c:v>2025</c:v>
                </c:pt>
                <c:pt idx="25">
                  <c:v>2026</c:v>
                </c:pt>
              </c:numCache>
            </c:numRef>
          </c:xVal>
          <c:yVal>
            <c:numRef>
              <c:f>[itrs.xlsx]Sheet1!$C$6:$C$31</c:f>
              <c:numCache>
                <c:formatCode>General</c:formatCode>
                <c:ptCount val="26"/>
                <c:pt idx="0">
                  <c:v>65</c:v>
                </c:pt>
                <c:pt idx="1">
                  <c:v>53</c:v>
                </c:pt>
                <c:pt idx="2">
                  <c:v>45</c:v>
                </c:pt>
                <c:pt idx="3">
                  <c:v>37</c:v>
                </c:pt>
                <c:pt idx="4">
                  <c:v>32</c:v>
                </c:pt>
                <c:pt idx="5">
                  <c:v>28</c:v>
                </c:pt>
                <c:pt idx="6">
                  <c:v>25</c:v>
                </c:pt>
                <c:pt idx="7">
                  <c:v>23</c:v>
                </c:pt>
                <c:pt idx="8">
                  <c:v>29</c:v>
                </c:pt>
                <c:pt idx="9">
                  <c:v>27</c:v>
                </c:pt>
                <c:pt idx="10">
                  <c:v>24</c:v>
                </c:pt>
                <c:pt idx="11">
                  <c:v>22</c:v>
                </c:pt>
                <c:pt idx="12">
                  <c:v>20</c:v>
                </c:pt>
                <c:pt idx="13">
                  <c:v>18</c:v>
                </c:pt>
                <c:pt idx="14">
                  <c:v>17</c:v>
                </c:pt>
                <c:pt idx="15">
                  <c:v>15.3</c:v>
                </c:pt>
                <c:pt idx="16">
                  <c:v>14</c:v>
                </c:pt>
                <c:pt idx="17">
                  <c:v>12.8</c:v>
                </c:pt>
                <c:pt idx="18">
                  <c:v>11.7</c:v>
                </c:pt>
                <c:pt idx="19">
                  <c:v>10.6</c:v>
                </c:pt>
                <c:pt idx="20">
                  <c:v>9.6999999999999993</c:v>
                </c:pt>
                <c:pt idx="21">
                  <c:v>8.9</c:v>
                </c:pt>
                <c:pt idx="22">
                  <c:v>8.1</c:v>
                </c:pt>
                <c:pt idx="23">
                  <c:v>7.4</c:v>
                </c:pt>
                <c:pt idx="24">
                  <c:v>6.6</c:v>
                </c:pt>
                <c:pt idx="25">
                  <c:v>5.9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53765792"/>
        <c:axId val="553766184"/>
      </c:scatterChart>
      <c:valAx>
        <c:axId val="55376579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year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553766184"/>
        <c:crosses val="autoZero"/>
        <c:crossBetween val="midCat"/>
      </c:valAx>
      <c:valAx>
        <c:axId val="553766184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transistor length (nm)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553765792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161DAC-A5A2-4579-A6BF-6503B7730023}" type="datetimeFigureOut">
              <a:rPr lang="en-US" smtClean="0"/>
              <a:t>2/6/2017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211B19-BD4D-4E58-98DB-A283626500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5471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211B19-BD4D-4E58-98DB-A2836265009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73992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B612F-3C6F-46F3-BA32-15B2EAC1EA0A}" type="datetime1">
              <a:rPr lang="en-US" smtClean="0"/>
              <a:t>2/6/2017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4E678-B12C-4976-B14D-BEDF56971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37634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C4A56-D2B7-4F7D-8009-250C100F81E8}" type="datetime1">
              <a:rPr lang="en-US" smtClean="0"/>
              <a:t>2/6/2017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4E678-B12C-4976-B14D-BEDF56971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25520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B3F90-B3C4-451A-AAB2-91F48A7B63E7}" type="datetime1">
              <a:rPr lang="en-US" smtClean="0"/>
              <a:t>2/6/2017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4E678-B12C-4976-B14D-BEDF56971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87325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AB168-938A-404B-993A-65F9E91F0E6A}" type="datetime1">
              <a:rPr lang="en-US" smtClean="0"/>
              <a:t>2/6/2017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4E678-B12C-4976-B14D-BEDF56971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22943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FD998-A82C-490B-B162-2487F4364305}" type="datetime1">
              <a:rPr lang="en-US" smtClean="0"/>
              <a:t>2/6/2017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4E678-B12C-4976-B14D-BEDF56971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66939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98A1B-8C20-4BA2-8475-176706D4E3FC}" type="datetime1">
              <a:rPr lang="en-US" smtClean="0"/>
              <a:t>2/6/2017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4E678-B12C-4976-B14D-BEDF56971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89494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2504D-C4A1-4BD5-9171-10D5ECD10DE6}" type="datetime1">
              <a:rPr lang="en-US" smtClean="0"/>
              <a:t>2/6/2017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4E678-B12C-4976-B14D-BEDF56971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00749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A9367-4F58-4907-BFA1-EDC6B596265E}" type="datetime1">
              <a:rPr lang="en-US" smtClean="0"/>
              <a:t>2/6/2017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4E678-B12C-4976-B14D-BEDF56971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74634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34D560-E7CE-4B89-B76A-C3C5420568A5}" type="datetime1">
              <a:rPr lang="en-US" smtClean="0"/>
              <a:t>2/6/2017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4E678-B12C-4976-B14D-BEDF56971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24572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2FA86-A137-4A9B-A77F-A5A5E00A02D5}" type="datetime1">
              <a:rPr lang="en-US" smtClean="0"/>
              <a:t>2/6/2017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4E678-B12C-4976-B14D-BEDF56971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55285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0580B-1CD9-4F1F-B7D9-8608D6FDBBD4}" type="datetime1">
              <a:rPr lang="en-US" smtClean="0"/>
              <a:t>2/6/2017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4E678-B12C-4976-B14D-BEDF56971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01311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35CFF4-9D72-44B4-9C1C-D2484346E29A}" type="datetime1">
              <a:rPr lang="en-US" smtClean="0"/>
              <a:t>2/6/2017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The Physics of Computing © 2016 Marilyn Wolf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F4E678-B12C-4976-B14D-BEDF56971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36021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09066" y="1122363"/>
            <a:ext cx="5858933" cy="2387600"/>
          </a:xfrm>
        </p:spPr>
        <p:txBody>
          <a:bodyPr/>
          <a:lstStyle/>
          <a:p>
            <a:r>
              <a:rPr lang="en-US" dirty="0" smtClean="0"/>
              <a:t>Integrated circuits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9066" y="3602038"/>
            <a:ext cx="5858933" cy="1655762"/>
          </a:xfrm>
        </p:spPr>
        <p:txBody>
          <a:bodyPr/>
          <a:lstStyle/>
          <a:p>
            <a:r>
              <a:rPr lang="en-US" i="1" dirty="0"/>
              <a:t>The Physics of Computing</a:t>
            </a:r>
            <a:endParaRPr lang="en-US" dirty="0"/>
          </a:p>
          <a:p>
            <a:r>
              <a:rPr lang="en-US" dirty="0"/>
              <a:t>Chapter </a:t>
            </a:r>
            <a:r>
              <a:rPr lang="en-US" dirty="0" smtClean="0"/>
              <a:t>2: Integrated Circuits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3327" y="1477255"/>
            <a:ext cx="3073613" cy="3780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6036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Example: lithographic resolution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5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Krypton fluoride (</a:t>
                </a:r>
                <a:r>
                  <a:rPr lang="en-US" dirty="0" err="1" smtClean="0"/>
                  <a:t>KrF</a:t>
                </a:r>
                <a:r>
                  <a:rPr lang="en-US" dirty="0" smtClean="0"/>
                  <a:t>) laser wavelength of 248 nm.</a:t>
                </a:r>
              </a:p>
              <a:p>
                <a:r>
                  <a:rPr lang="en-US" dirty="0" smtClean="0"/>
                  <a:t>Minimum resolution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ℜ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=0.75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248×</m:t>
                        </m:r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10</m:t>
                            </m:r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−9</m:t>
                            </m:r>
                          </m:sup>
                        </m:sSup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0.6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=310 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𝑛𝑚</m:t>
                    </m:r>
                  </m:oMath>
                </a14:m>
                <a:r>
                  <a:rPr lang="en-US" dirty="0" smtClean="0"/>
                  <a:t>.</a:t>
                </a:r>
              </a:p>
              <a:p>
                <a:r>
                  <a:rPr lang="en-US" dirty="0" smtClean="0"/>
                  <a:t>Visible light does not provide enough resolution for modern feature sizes.</a:t>
                </a:r>
              </a:p>
              <a:p>
                <a:r>
                  <a:rPr lang="en-US" dirty="0" smtClean="0"/>
                  <a:t>Optical enhancements: immerse optics in liquid, reduce aperture.</a:t>
                </a:r>
              </a:p>
              <a:p>
                <a:r>
                  <a:rPr lang="en-US" dirty="0" smtClean="0"/>
                  <a:t>Masking: computational lithography, double patterning.</a:t>
                </a:r>
              </a:p>
              <a:p>
                <a:r>
                  <a:rPr lang="en-US" dirty="0" smtClean="0"/>
                  <a:t>Light source: use short-wavelength light source.</a:t>
                </a:r>
                <a:endParaRPr lang="en-US" dirty="0"/>
              </a:p>
            </p:txBody>
          </p:sp>
        </mc:Choice>
        <mc:Fallback xmlns="">
          <p:sp>
            <p:nvSpPr>
              <p:cNvPr id="6" name="Content Placeholder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043" t="-22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20562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Yield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Manufacturing processes have natural variation.</a:t>
                </a:r>
              </a:p>
              <a:p>
                <a:r>
                  <a:rPr lang="en-US" dirty="0" smtClean="0"/>
                  <a:t>Yield: fraction of chips that work.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𝑌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𝐴𝐷</m:t>
                        </m:r>
                      </m:sup>
                    </m:sSup>
                  </m:oMath>
                </a14:m>
                <a:endParaRPr lang="en-US" dirty="0" smtClean="0"/>
              </a:p>
              <a:p>
                <a:r>
                  <a:rPr lang="en-US" dirty="0" smtClean="0"/>
                  <a:t>Each manufacturing step limits yield: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𝑌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nary>
                      <m:naryPr>
                        <m:chr m:val="∏"/>
                        <m:supHide m:val="on"/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1≤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≤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  <m:sup/>
                      <m:e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𝑌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e>
                    </m:nary>
                  </m:oMath>
                </a14:m>
                <a:endParaRPr lang="en-US" dirty="0" smtClean="0"/>
              </a:p>
              <a:p>
                <a:r>
                  <a:rPr lang="en-US" dirty="0" smtClean="0"/>
                  <a:t>Manufacturing problems can affect parameters: device current, etc.</a:t>
                </a:r>
                <a:endParaRPr lang="en-US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043" t="-22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47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Example: sensitivity of drain current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pic>
        <p:nvPicPr>
          <p:cNvPr id="5" name="Content Placeholder 4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0419" y="1825625"/>
            <a:ext cx="6791161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996658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Separation of concerns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Some characteristics are determined by the process:</a:t>
            </a:r>
          </a:p>
          <a:p>
            <a:pPr lvl="1"/>
            <a:r>
              <a:rPr lang="en-US" dirty="0" smtClean="0"/>
              <a:t>Device </a:t>
            </a:r>
            <a:r>
              <a:rPr lang="en-US" dirty="0" err="1" smtClean="0"/>
              <a:t>transconductance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Oxide thickness.</a:t>
            </a:r>
          </a:p>
          <a:p>
            <a:pPr lvl="1"/>
            <a:r>
              <a:rPr lang="en-US" dirty="0" smtClean="0"/>
              <a:t>Wire thickness.</a:t>
            </a:r>
          </a:p>
          <a:p>
            <a:r>
              <a:rPr lang="en-US" dirty="0" smtClean="0"/>
              <a:t>Some characteristics are chosen by circuit designer.</a:t>
            </a:r>
          </a:p>
          <a:p>
            <a:pPr lvl="1"/>
            <a:r>
              <a:rPr lang="en-US" dirty="0" smtClean="0"/>
              <a:t>Transistor size.</a:t>
            </a:r>
          </a:p>
          <a:p>
            <a:pPr lvl="1"/>
            <a:r>
              <a:rPr lang="en-US" dirty="0" smtClean="0"/>
              <a:t>Wire width and length.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285671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Parameter relationships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874433" y="3801533"/>
            <a:ext cx="118865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gate oxide</a:t>
            </a:r>
          </a:p>
          <a:p>
            <a:pPr algn="ctr"/>
            <a:r>
              <a:rPr lang="en-US" dirty="0" smtClean="0"/>
              <a:t>thickness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493508" y="3801533"/>
            <a:ext cx="111940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threshold</a:t>
            </a:r>
          </a:p>
          <a:p>
            <a:pPr algn="ctr"/>
            <a:r>
              <a:rPr lang="en-US" dirty="0" smtClean="0"/>
              <a:t>voltage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8208433" y="3801533"/>
            <a:ext cx="87363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drain</a:t>
            </a:r>
          </a:p>
          <a:p>
            <a:pPr algn="ctr"/>
            <a:r>
              <a:rPr lang="en-US" dirty="0" smtClean="0"/>
              <a:t>current</a:t>
            </a:r>
            <a:endParaRPr lang="en-US" dirty="0"/>
          </a:p>
        </p:txBody>
      </p:sp>
      <p:cxnSp>
        <p:nvCxnSpPr>
          <p:cNvPr id="8" name="Straight Arrow Connector 7"/>
          <p:cNvCxnSpPr>
            <a:stCxn id="5" idx="3"/>
            <a:endCxn id="6" idx="1"/>
          </p:cNvCxnSpPr>
          <p:nvPr/>
        </p:nvCxnSpPr>
        <p:spPr>
          <a:xfrm>
            <a:off x="4063092" y="4124699"/>
            <a:ext cx="1430416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>
            <a:stCxn id="6" idx="3"/>
            <a:endCxn id="7" idx="1"/>
          </p:cNvCxnSpPr>
          <p:nvPr/>
        </p:nvCxnSpPr>
        <p:spPr>
          <a:xfrm>
            <a:off x="6612917" y="4124699"/>
            <a:ext cx="1595516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4542423" y="3642266"/>
            <a:ext cx="4908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1/x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7303592" y="3665349"/>
            <a:ext cx="2840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x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5765958" y="4868333"/>
            <a:ext cx="5774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W/L</a:t>
            </a:r>
            <a:endParaRPr lang="en-US" dirty="0"/>
          </a:p>
        </p:txBody>
      </p:sp>
      <p:cxnSp>
        <p:nvCxnSpPr>
          <p:cNvPr id="13" name="Straight Arrow Connector 12"/>
          <p:cNvCxnSpPr>
            <a:stCxn id="12" idx="3"/>
            <a:endCxn id="7" idx="2"/>
          </p:cNvCxnSpPr>
          <p:nvPr/>
        </p:nvCxnSpPr>
        <p:spPr>
          <a:xfrm flipV="1">
            <a:off x="6343360" y="4447864"/>
            <a:ext cx="2301892" cy="605135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7169190" y="4333909"/>
            <a:ext cx="2840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x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5406212" y="2695854"/>
            <a:ext cx="129400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gate</a:t>
            </a:r>
          </a:p>
          <a:p>
            <a:pPr algn="ctr"/>
            <a:r>
              <a:rPr lang="en-US" dirty="0" smtClean="0"/>
              <a:t>capacitance</a:t>
            </a:r>
            <a:endParaRPr lang="en-US" dirty="0"/>
          </a:p>
        </p:txBody>
      </p:sp>
      <p:cxnSp>
        <p:nvCxnSpPr>
          <p:cNvPr id="16" name="Straight Arrow Connector 15"/>
          <p:cNvCxnSpPr>
            <a:stCxn id="5" idx="0"/>
            <a:endCxn id="15" idx="1"/>
          </p:cNvCxnSpPr>
          <p:nvPr/>
        </p:nvCxnSpPr>
        <p:spPr>
          <a:xfrm flipV="1">
            <a:off x="3468763" y="3019020"/>
            <a:ext cx="1937449" cy="782513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4066997" y="2958995"/>
            <a:ext cx="4908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1/x</a:t>
            </a:r>
            <a:endParaRPr lang="en-US" dirty="0"/>
          </a:p>
        </p:txBody>
      </p:sp>
      <p:sp>
        <p:nvSpPr>
          <p:cNvPr id="18" name="Freeform 17"/>
          <p:cNvSpPr/>
          <p:nvPr/>
        </p:nvSpPr>
        <p:spPr>
          <a:xfrm>
            <a:off x="5000643" y="3083983"/>
            <a:ext cx="699540" cy="1981200"/>
          </a:xfrm>
          <a:custGeom>
            <a:avLst/>
            <a:gdLst>
              <a:gd name="connsiteX0" fmla="*/ 699540 w 699540"/>
              <a:gd name="connsiteY0" fmla="*/ 1981200 h 1981200"/>
              <a:gd name="connsiteX1" fmla="*/ 51840 w 699540"/>
              <a:gd name="connsiteY1" fmla="*/ 1612900 h 1981200"/>
              <a:gd name="connsiteX2" fmla="*/ 83590 w 699540"/>
              <a:gd name="connsiteY2" fmla="*/ 361950 h 1981200"/>
              <a:gd name="connsiteX3" fmla="*/ 432840 w 699540"/>
              <a:gd name="connsiteY3" fmla="*/ 0 h 1981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9540" h="1981200">
                <a:moveTo>
                  <a:pt x="699540" y="1981200"/>
                </a:moveTo>
                <a:cubicBezTo>
                  <a:pt x="427019" y="1931987"/>
                  <a:pt x="154498" y="1882775"/>
                  <a:pt x="51840" y="1612900"/>
                </a:cubicBezTo>
                <a:cubicBezTo>
                  <a:pt x="-50818" y="1343025"/>
                  <a:pt x="20090" y="630767"/>
                  <a:pt x="83590" y="361950"/>
                </a:cubicBezTo>
                <a:cubicBezTo>
                  <a:pt x="147090" y="93133"/>
                  <a:pt x="289965" y="46566"/>
                  <a:pt x="432840" y="0"/>
                </a:cubicBezTo>
              </a:path>
            </a:pathLst>
          </a:custGeom>
          <a:ln>
            <a:headEnd type="none" w="med" len="med"/>
            <a:tailEnd type="arrow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4754457" y="4628494"/>
            <a:ext cx="2840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x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0149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Moore’s Law</a:t>
            </a:r>
          </a:p>
          <a:p>
            <a:r>
              <a:rPr lang="en-US" dirty="0" smtClean="0"/>
              <a:t>Manufacturing processes</a:t>
            </a:r>
          </a:p>
          <a:p>
            <a:r>
              <a:rPr lang="en-US" dirty="0" smtClean="0"/>
              <a:t>Lithography</a:t>
            </a:r>
          </a:p>
          <a:p>
            <a:r>
              <a:rPr lang="en-US" dirty="0" smtClean="0"/>
              <a:t>Yield</a:t>
            </a:r>
          </a:p>
          <a:p>
            <a:r>
              <a:rPr lang="en-US" dirty="0" smtClean="0"/>
              <a:t>Separation of concerns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78369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Moore’s Law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Proposed by Gordon Moore.</a:t>
            </a:r>
          </a:p>
          <a:p>
            <a:r>
              <a:rPr lang="en-US" dirty="0" smtClean="0"/>
              <a:t>Number of transistors per chip doubles periodically.</a:t>
            </a:r>
          </a:p>
          <a:p>
            <a:pPr lvl="1"/>
            <a:r>
              <a:rPr lang="en-US" dirty="0" smtClean="0"/>
              <a:t>18 months rate holds for much of history.</a:t>
            </a:r>
          </a:p>
          <a:p>
            <a:r>
              <a:rPr lang="en-US" dirty="0" smtClean="0"/>
              <a:t>Process is often named after size of smallest feature or channel length.</a:t>
            </a:r>
          </a:p>
          <a:p>
            <a:r>
              <a:rPr lang="en-US" dirty="0" smtClean="0"/>
              <a:t>Technology node: a manufacturing process at a given line width.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sz="half" idx="2"/>
          </p:nvPr>
        </p:nvGraphicFramePr>
        <p:xfrm>
          <a:off x="6172200" y="1825625"/>
          <a:ext cx="5181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1332412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Transistor length over time (ITRS)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Transistor sizes have shrunk exponentially for over 50 years.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sz="half" idx="2"/>
          </p:nvPr>
        </p:nvGraphicFramePr>
        <p:xfrm>
          <a:off x="6172200" y="1825625"/>
          <a:ext cx="5181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2442013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Manufacturing processes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Planar process: transistors are built horizontally.</a:t>
            </a:r>
          </a:p>
          <a:p>
            <a:r>
              <a:rPr lang="en-US" dirty="0" smtClean="0"/>
              <a:t>Wires are built up over silicon dioxide.</a:t>
            </a:r>
          </a:p>
          <a:p>
            <a:pPr lvl="1"/>
            <a:r>
              <a:rPr lang="en-US" dirty="0" smtClean="0"/>
              <a:t>Via is a metal-filled hole used to connect material on two layers.</a:t>
            </a:r>
          </a:p>
          <a:p>
            <a:r>
              <a:rPr lang="en-US" dirty="0" smtClean="0"/>
              <a:t>Manufactured in clean rooms due to extremely small feature sizes.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9516782" y="4643219"/>
            <a:ext cx="838200" cy="30928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7493000" y="2159995"/>
            <a:ext cx="2438400" cy="533400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559800" y="1321795"/>
            <a:ext cx="381000" cy="2209800"/>
          </a:xfrm>
          <a:prstGeom prst="rect">
            <a:avLst/>
          </a:prstGeom>
          <a:solidFill>
            <a:srgbClr val="C00000"/>
          </a:soli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9512300" y="2007595"/>
            <a:ext cx="838200" cy="8382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10350500" y="2121895"/>
            <a:ext cx="495300" cy="6096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493000" y="5481419"/>
            <a:ext cx="3352800" cy="623047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8577729" y="5113866"/>
            <a:ext cx="381000" cy="246529"/>
          </a:xfrm>
          <a:prstGeom prst="rect">
            <a:avLst/>
          </a:prstGeom>
          <a:solidFill>
            <a:srgbClr val="C00000"/>
          </a:soli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493000" y="5481419"/>
            <a:ext cx="1084729" cy="26670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8958729" y="5481419"/>
            <a:ext cx="1887071" cy="26670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10337053" y="4647701"/>
            <a:ext cx="495300" cy="3048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9740900" y="1456266"/>
            <a:ext cx="4523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via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9740900" y="4123266"/>
            <a:ext cx="4523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via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7571935" y="1624816"/>
            <a:ext cx="9268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channel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7571934" y="4993304"/>
            <a:ext cx="9268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channel</a:t>
            </a:r>
            <a:endParaRPr lang="en-US" dirty="0"/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8178800" y="2007595"/>
            <a:ext cx="381000" cy="1524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8247779" y="5299883"/>
            <a:ext cx="381000" cy="1524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2" name="Rectangle 21"/>
          <p:cNvSpPr/>
          <p:nvPr/>
        </p:nvSpPr>
        <p:spPr>
          <a:xfrm>
            <a:off x="9743140" y="4952501"/>
            <a:ext cx="452368" cy="52891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75185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Manufacturing steps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Manufacturing step:</a:t>
            </a:r>
          </a:p>
          <a:p>
            <a:pPr lvl="1"/>
            <a:r>
              <a:rPr lang="en-US" dirty="0" smtClean="0"/>
              <a:t>Use mask to pattern material using photoresist.</a:t>
            </a:r>
          </a:p>
          <a:p>
            <a:pPr lvl="1"/>
            <a:r>
              <a:rPr lang="en-US" dirty="0" smtClean="0"/>
              <a:t>Deposit or remove material.</a:t>
            </a:r>
          </a:p>
          <a:p>
            <a:pPr lvl="1"/>
            <a:r>
              <a:rPr lang="en-US" dirty="0" smtClean="0"/>
              <a:t>Process material.</a:t>
            </a:r>
          </a:p>
          <a:p>
            <a:r>
              <a:rPr lang="en-US" dirty="0" smtClean="0"/>
              <a:t>Full process requires many steps:</a:t>
            </a:r>
          </a:p>
          <a:p>
            <a:pPr lvl="1"/>
            <a:r>
              <a:rPr lang="en-US" dirty="0" smtClean="0"/>
              <a:t>Front-end-of-line (FEOL) primarily transistors.</a:t>
            </a:r>
          </a:p>
          <a:p>
            <a:pPr lvl="1"/>
            <a:r>
              <a:rPr lang="en-US" dirty="0" smtClean="0"/>
              <a:t>Back-end-of-line (BEOL) mostly wiring.</a:t>
            </a:r>
          </a:p>
          <a:p>
            <a:r>
              <a:rPr lang="en-US" dirty="0" smtClean="0"/>
              <a:t>Devices must be tested:</a:t>
            </a:r>
          </a:p>
          <a:p>
            <a:pPr lvl="1"/>
            <a:r>
              <a:rPr lang="en-US" dirty="0" smtClean="0"/>
              <a:t>Functional testing.</a:t>
            </a:r>
          </a:p>
          <a:p>
            <a:pPr lvl="1"/>
            <a:r>
              <a:rPr lang="en-US" dirty="0" smtClean="0"/>
              <a:t>Parametric testing.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747934" y="1825625"/>
            <a:ext cx="1828800" cy="6096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pattern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6747934" y="2816225"/>
            <a:ext cx="1828800" cy="6096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deposit material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6743452" y="3806825"/>
            <a:ext cx="1828800" cy="6096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process material</a:t>
            </a:r>
            <a:endParaRPr lang="en-US" dirty="0"/>
          </a:p>
        </p:txBody>
      </p:sp>
      <p:cxnSp>
        <p:nvCxnSpPr>
          <p:cNvPr id="9" name="Straight Arrow Connector 8"/>
          <p:cNvCxnSpPr>
            <a:stCxn id="6" idx="2"/>
            <a:endCxn id="7" idx="0"/>
          </p:cNvCxnSpPr>
          <p:nvPr/>
        </p:nvCxnSpPr>
        <p:spPr>
          <a:xfrm>
            <a:off x="7662334" y="2435225"/>
            <a:ext cx="0" cy="3810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7639923" y="3425825"/>
            <a:ext cx="0" cy="3810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6847431" y="4791165"/>
            <a:ext cx="16298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i="1" dirty="0" smtClean="0"/>
              <a:t>processing step</a:t>
            </a:r>
            <a:endParaRPr lang="en-US" i="1" dirty="0"/>
          </a:p>
        </p:txBody>
      </p:sp>
      <p:sp>
        <p:nvSpPr>
          <p:cNvPr id="12" name="Rectangle 11"/>
          <p:cNvSpPr/>
          <p:nvPr/>
        </p:nvSpPr>
        <p:spPr>
          <a:xfrm>
            <a:off x="9260047" y="855195"/>
            <a:ext cx="1828800" cy="6096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wafer prep</a:t>
            </a:r>
            <a:endParaRPr lang="en-US" dirty="0"/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10174447" y="1464795"/>
            <a:ext cx="0" cy="3810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9251082" y="1845795"/>
            <a:ext cx="1828800" cy="6096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diffusions</a:t>
            </a:r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10156518" y="2466601"/>
            <a:ext cx="0" cy="3810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9242118" y="2836395"/>
            <a:ext cx="1828800" cy="6096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polysilicon</a:t>
            </a:r>
            <a:endParaRPr lang="en-US" dirty="0"/>
          </a:p>
        </p:txBody>
      </p:sp>
      <p:cxnSp>
        <p:nvCxnSpPr>
          <p:cNvPr id="17" name="Straight Arrow Connector 16"/>
          <p:cNvCxnSpPr/>
          <p:nvPr/>
        </p:nvCxnSpPr>
        <p:spPr>
          <a:xfrm>
            <a:off x="10174447" y="3437031"/>
            <a:ext cx="0" cy="3810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>
            <a:off x="9260047" y="3806825"/>
            <a:ext cx="1828800" cy="6096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metal</a:t>
            </a:r>
            <a:endParaRPr lang="en-US" dirty="0"/>
          </a:p>
        </p:txBody>
      </p:sp>
      <p:cxnSp>
        <p:nvCxnSpPr>
          <p:cNvPr id="19" name="Straight Arrow Connector 18"/>
          <p:cNvCxnSpPr>
            <a:stCxn id="18" idx="2"/>
            <a:endCxn id="20" idx="0"/>
          </p:cNvCxnSpPr>
          <p:nvPr/>
        </p:nvCxnSpPr>
        <p:spPr>
          <a:xfrm flipH="1">
            <a:off x="10165482" y="4416425"/>
            <a:ext cx="8965" cy="37562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9251082" y="4792053"/>
            <a:ext cx="1828800" cy="6096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passivation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9725702" y="5579595"/>
            <a:ext cx="8974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i="1" dirty="0" smtClean="0"/>
              <a:t>process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26739134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Packaging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Wafer is sawed into chips.</a:t>
            </a:r>
          </a:p>
          <a:p>
            <a:r>
              <a:rPr lang="en-US" dirty="0" smtClean="0"/>
              <a:t>Chips are packaged:</a:t>
            </a:r>
          </a:p>
          <a:p>
            <a:pPr lvl="1"/>
            <a:r>
              <a:rPr lang="en-US" dirty="0" smtClean="0"/>
              <a:t>Provides larger, easier connections using pins.</a:t>
            </a:r>
          </a:p>
          <a:p>
            <a:pPr lvl="1"/>
            <a:r>
              <a:rPr lang="en-US" dirty="0" smtClean="0"/>
              <a:t>Protects from the environment.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pic>
        <p:nvPicPr>
          <p:cNvPr id="6" name="Content Placeholder 5"/>
          <p:cNvPicPr>
            <a:picLocks noGrp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1212" y="1825625"/>
            <a:ext cx="4823576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56090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Lithography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Patterns are formed on the wafer by the mask using lithography.</a:t>
            </a:r>
          </a:p>
          <a:p>
            <a:r>
              <a:rPr lang="en-US" dirty="0" smtClean="0"/>
              <a:t>Optics limits minimum feature size.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5984" y="2145553"/>
            <a:ext cx="5172664" cy="2637445"/>
          </a:xfrm>
        </p:spPr>
      </p:pic>
    </p:spTree>
    <p:extLst>
      <p:ext uri="{BB962C8B-B14F-4D97-AF65-F5344CB8AC3E}">
        <p14:creationId xmlns:p14="http://schemas.microsoft.com/office/powerpoint/2010/main" val="3569614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Rayleigh’s criterion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half"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Features produce diffraction patterns when projected.</a:t>
                </a:r>
              </a:p>
              <a:p>
                <a:r>
                  <a:rPr lang="en-US" dirty="0" smtClean="0"/>
                  <a:t>Rayleigh’s criterion:</a:t>
                </a:r>
              </a:p>
              <a:p>
                <a:pPr lvl="1"/>
                <a:r>
                  <a:rPr lang="en-US" dirty="0" smtClean="0"/>
                  <a:t>Minimum resolution occurs when center of one diffraction pattern is aligned with first minimum of other diffraction pattern.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ℜ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𝜆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𝑁𝐴</m:t>
                        </m:r>
                      </m:den>
                    </m:f>
                  </m:oMath>
                </a14:m>
                <a:endParaRPr lang="en-US" dirty="0" smtClean="0"/>
              </a:p>
              <a:p>
                <a:r>
                  <a:rPr lang="en-US" dirty="0" smtClean="0"/>
                  <a:t>Resolution largely determined by wavelength of light used.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 rotWithShape="0">
                <a:blip r:embed="rId2"/>
                <a:stretch>
                  <a:fillRect l="-2118" t="-2241" r="-3882" b="-28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2390" y="1542331"/>
            <a:ext cx="3931304" cy="3464878"/>
          </a:xfrm>
        </p:spPr>
      </p:pic>
    </p:spTree>
    <p:extLst>
      <p:ext uri="{BB962C8B-B14F-4D97-AF65-F5344CB8AC3E}">
        <p14:creationId xmlns:p14="http://schemas.microsoft.com/office/powerpoint/2010/main" val="1282359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49</TotalTime>
  <Words>495</Words>
  <Application>Microsoft Office PowerPoint</Application>
  <PresentationFormat>Widescreen</PresentationFormat>
  <Paragraphs>118</Paragraphs>
  <Slides>14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Arial</vt:lpstr>
      <vt:lpstr>Calibri</vt:lpstr>
      <vt:lpstr>Calibri Light</vt:lpstr>
      <vt:lpstr>Cambria Math</vt:lpstr>
      <vt:lpstr>Office Theme</vt:lpstr>
      <vt:lpstr>Integrated circuits</vt:lpstr>
      <vt:lpstr>Topics</vt:lpstr>
      <vt:lpstr>Moore’s Law</vt:lpstr>
      <vt:lpstr>Transistor length over time (ITRS)</vt:lpstr>
      <vt:lpstr>Manufacturing processes</vt:lpstr>
      <vt:lpstr>Manufacturing steps</vt:lpstr>
      <vt:lpstr>Packaging</vt:lpstr>
      <vt:lpstr>Lithography</vt:lpstr>
      <vt:lpstr>Rayleigh’s criterion</vt:lpstr>
      <vt:lpstr>Example: lithographic resolution</vt:lpstr>
      <vt:lpstr>Yield</vt:lpstr>
      <vt:lpstr>Example: sensitivity of drain current</vt:lpstr>
      <vt:lpstr>Separation of concerns</vt:lpstr>
      <vt:lpstr>Parameter relationships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Early History</dc:title>
  <dc:creator>Marilyn</dc:creator>
  <cp:lastModifiedBy>Marilyn Wolf</cp:lastModifiedBy>
  <cp:revision>13</cp:revision>
  <dcterms:created xsi:type="dcterms:W3CDTF">2016-05-14T01:06:14Z</dcterms:created>
  <dcterms:modified xsi:type="dcterms:W3CDTF">2017-02-06T13:30:22Z</dcterms:modified>
</cp:coreProperties>
</file>